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slideLayouts/slideLayout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 bookmarkIdSeed="3">
  <p:sldMasterIdLst>
    <p:sldMasterId id="2147483660" r:id="rId4"/>
    <p:sldMasterId id="2147483663" r:id="rId5"/>
    <p:sldMasterId id="2147483665" r:id="rId6"/>
  </p:sldMasterIdLst>
  <p:notesMasterIdLst>
    <p:notesMasterId r:id="rId8"/>
  </p:notesMasterIdLst>
  <p:sldIdLst>
    <p:sldId id="261" r:id="rId7"/>
  </p:sldIdLst>
  <p:sldSz cx="7559675" cy="10691813"/>
  <p:notesSz cx="6737350" cy="98694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554"/>
    <p:restoredTop sz="96170" autoAdjust="0"/>
  </p:normalViewPr>
  <p:slideViewPr>
    <p:cSldViewPr snapToGrid="0" snapToObjects="1">
      <p:cViewPr>
        <p:scale>
          <a:sx n="66" d="100"/>
          <a:sy n="66" d="100"/>
        </p:scale>
        <p:origin x="1344" y="-36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 snapToObjects="1">
      <p:cViewPr varScale="1">
        <p:scale>
          <a:sx n="153" d="100"/>
          <a:sy n="153" d="100"/>
        </p:scale>
        <p:origin x="3728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19519" cy="495189"/>
          </a:xfrm>
          <a:prstGeom prst="rect">
            <a:avLst/>
          </a:prstGeom>
        </p:spPr>
        <p:txBody>
          <a:bodyPr vert="horz" lIns="92559" tIns="46279" rIns="92559" bIns="46279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16274" y="0"/>
            <a:ext cx="2919519" cy="495189"/>
          </a:xfrm>
          <a:prstGeom prst="rect">
            <a:avLst/>
          </a:prstGeom>
        </p:spPr>
        <p:txBody>
          <a:bodyPr vert="horz" lIns="92559" tIns="46279" rIns="92559" bIns="46279" rtlCol="0"/>
          <a:lstStyle>
            <a:lvl1pPr algn="r">
              <a:defRPr sz="1200"/>
            </a:lvl1pPr>
          </a:lstStyle>
          <a:p>
            <a:fld id="{EFDF23AA-BDED-6748-8FB1-D76B428F0567}" type="datetimeFigureOut">
              <a:rPr kumimoji="1" lang="ja-JP" altLang="en-US" smtClean="0"/>
              <a:t>2026/5/27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190750" y="1233488"/>
            <a:ext cx="2355850" cy="33321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59" tIns="46279" rIns="92559" bIns="46279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3735" y="4749691"/>
            <a:ext cx="5389880" cy="3886111"/>
          </a:xfrm>
          <a:prstGeom prst="rect">
            <a:avLst/>
          </a:prstGeom>
        </p:spPr>
        <p:txBody>
          <a:bodyPr vert="horz" lIns="92559" tIns="46279" rIns="92559" bIns="46279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1" y="9374301"/>
            <a:ext cx="2919519" cy="495188"/>
          </a:xfrm>
          <a:prstGeom prst="rect">
            <a:avLst/>
          </a:prstGeom>
        </p:spPr>
        <p:txBody>
          <a:bodyPr vert="horz" lIns="92559" tIns="46279" rIns="92559" bIns="46279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16274" y="9374301"/>
            <a:ext cx="2919519" cy="495188"/>
          </a:xfrm>
          <a:prstGeom prst="rect">
            <a:avLst/>
          </a:prstGeom>
        </p:spPr>
        <p:txBody>
          <a:bodyPr vert="horz" lIns="92559" tIns="46279" rIns="92559" bIns="46279" rtlCol="0" anchor="b"/>
          <a:lstStyle>
            <a:lvl1pPr algn="r">
              <a:defRPr sz="1200"/>
            </a:lvl1pPr>
          </a:lstStyle>
          <a:p>
            <a:fld id="{1940522E-35FC-C343-BD16-C7546671788B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40354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52692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CECFB137-335C-F544-B40B-3F86982A1C5C}" type="datetimeFigureOut">
              <a:rPr kumimoji="1" lang="ja-JP" altLang="en-US" smtClean="0"/>
              <a:t>2026/5/27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/>
          <a:lstStyle/>
          <a:p>
            <a:fld id="{DBE78E22-ECCE-1743-BB26-1666ED6A1B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77277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9354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3742"/>
            </a:lvl1pPr>
            <a:lvl2pPr marL="712775" indent="0" algn="ctr">
              <a:buNone/>
              <a:defRPr sz="3118"/>
            </a:lvl2pPr>
            <a:lvl3pPr marL="1425550" indent="0" algn="ctr">
              <a:buNone/>
              <a:defRPr sz="2806"/>
            </a:lvl3pPr>
            <a:lvl4pPr marL="2138324" indent="0" algn="ctr">
              <a:buNone/>
              <a:defRPr sz="2494"/>
            </a:lvl4pPr>
            <a:lvl5pPr marL="2851099" indent="0" algn="ctr">
              <a:buNone/>
              <a:defRPr sz="2494"/>
            </a:lvl5pPr>
            <a:lvl6pPr marL="3563874" indent="0" algn="ctr">
              <a:buNone/>
              <a:defRPr sz="2494"/>
            </a:lvl6pPr>
            <a:lvl7pPr marL="4276649" indent="0" algn="ctr">
              <a:buNone/>
              <a:defRPr sz="2494"/>
            </a:lvl7pPr>
            <a:lvl8pPr marL="4989424" indent="0" algn="ctr">
              <a:buNone/>
              <a:defRPr sz="2494"/>
            </a:lvl8pPr>
            <a:lvl9pPr marL="5702198" indent="0" algn="ctr">
              <a:buNone/>
              <a:defRPr sz="2494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CFB137-335C-F544-B40B-3F86982A1C5C}" type="datetimeFigureOut">
              <a:rPr kumimoji="1" lang="ja-JP" altLang="en-US" smtClean="0"/>
              <a:t>2026/5/27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BE78E22-ECCE-1743-BB26-1666ED6A1B85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414430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3FDD9ECF-D6FC-A145-882B-9196BD4F9C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8334" y="1976972"/>
            <a:ext cx="6840714" cy="745375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742"/>
            </a:lvl1pPr>
            <a:lvl2pPr marL="712775" indent="0" algn="ctr">
              <a:buNone/>
              <a:defRPr sz="3118"/>
            </a:lvl2pPr>
            <a:lvl3pPr marL="1425550" indent="0" algn="ctr">
              <a:buNone/>
              <a:defRPr sz="2806"/>
            </a:lvl3pPr>
            <a:lvl4pPr marL="2138324" indent="0" algn="ctr">
              <a:buNone/>
              <a:defRPr sz="2494"/>
            </a:lvl4pPr>
            <a:lvl5pPr marL="2851099" indent="0" algn="ctr">
              <a:buNone/>
              <a:defRPr sz="2494"/>
            </a:lvl5pPr>
            <a:lvl6pPr marL="3563874" indent="0" algn="ctr">
              <a:buNone/>
              <a:defRPr sz="2494"/>
            </a:lvl6pPr>
            <a:lvl7pPr marL="4276649" indent="0" algn="ctr">
              <a:buNone/>
              <a:defRPr sz="2494"/>
            </a:lvl7pPr>
            <a:lvl8pPr marL="4989424" indent="0" algn="ctr">
              <a:buNone/>
              <a:defRPr sz="2494"/>
            </a:lvl8pPr>
            <a:lvl9pPr marL="5702198" indent="0" algn="ctr">
              <a:buNone/>
              <a:defRPr sz="2494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フッター プレースホルダー 1">
            <a:extLst>
              <a:ext uri="{FF2B5EF4-FFF2-40B4-BE49-F238E27FC236}">
                <a16:creationId xmlns:a16="http://schemas.microsoft.com/office/drawing/2014/main" id="{6DB2BB4E-8CF1-5A40-B529-16AD6C8255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335" y="10236421"/>
            <a:ext cx="6872432" cy="3167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indent="0" algn="ctr">
              <a:lnSpc>
                <a:spcPct val="100000"/>
              </a:lnSpc>
              <a:spcBef>
                <a:spcPts val="1559"/>
              </a:spcBef>
              <a:buFontTx/>
              <a:buNone/>
              <a:defRPr sz="1403">
                <a:solidFill>
                  <a:schemeClr val="tx1"/>
                </a:solidFill>
              </a:defRPr>
            </a:lvl1pPr>
          </a:lstStyle>
          <a:p>
            <a:r>
              <a:rPr lang="en-US" altLang="ja-JP" dirty="0">
                <a:latin typeface="Meiryo" panose="020B0604030504040204" pitchFamily="34" charset="-128"/>
              </a:rPr>
              <a:t>Copyright (C) 1996-2019 The Tokyo Chamber of Commerce and Industry All right reserved.</a:t>
            </a:r>
            <a:endParaRPr lang="ja-JP" altLang="en-US">
              <a:latin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261613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字幕 2">
            <a:extLst>
              <a:ext uri="{FF2B5EF4-FFF2-40B4-BE49-F238E27FC236}">
                <a16:creationId xmlns:a16="http://schemas.microsoft.com/office/drawing/2014/main" id="{3FDD9ECF-D6FC-A145-882B-9196BD4F9C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38334" y="1976972"/>
            <a:ext cx="6840714" cy="7453756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3742"/>
            </a:lvl1pPr>
            <a:lvl2pPr marL="712775" indent="0" algn="ctr">
              <a:buNone/>
              <a:defRPr sz="3118"/>
            </a:lvl2pPr>
            <a:lvl3pPr marL="1425550" indent="0" algn="ctr">
              <a:buNone/>
              <a:defRPr sz="2806"/>
            </a:lvl3pPr>
            <a:lvl4pPr marL="2138324" indent="0" algn="ctr">
              <a:buNone/>
              <a:defRPr sz="2494"/>
            </a:lvl4pPr>
            <a:lvl5pPr marL="2851099" indent="0" algn="ctr">
              <a:buNone/>
              <a:defRPr sz="2494"/>
            </a:lvl5pPr>
            <a:lvl6pPr marL="3563874" indent="0" algn="ctr">
              <a:buNone/>
              <a:defRPr sz="2494"/>
            </a:lvl6pPr>
            <a:lvl7pPr marL="4276649" indent="0" algn="ctr">
              <a:buNone/>
              <a:defRPr sz="2494"/>
            </a:lvl7pPr>
            <a:lvl8pPr marL="4989424" indent="0" algn="ctr">
              <a:buNone/>
              <a:defRPr sz="2494"/>
            </a:lvl8pPr>
            <a:lvl9pPr marL="5702198" indent="0" algn="ctr">
              <a:buNone/>
              <a:defRPr sz="2494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フッター プレースホルダー 1">
            <a:extLst>
              <a:ext uri="{FF2B5EF4-FFF2-40B4-BE49-F238E27FC236}">
                <a16:creationId xmlns:a16="http://schemas.microsoft.com/office/drawing/2014/main" id="{6DB2BB4E-8CF1-5A40-B529-16AD6C8255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335" y="10236421"/>
            <a:ext cx="6872432" cy="3167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indent="0" algn="ctr">
              <a:lnSpc>
                <a:spcPct val="100000"/>
              </a:lnSpc>
              <a:spcBef>
                <a:spcPts val="1559"/>
              </a:spcBef>
              <a:buFontTx/>
              <a:buNone/>
              <a:defRPr sz="1403">
                <a:solidFill>
                  <a:schemeClr val="tx1"/>
                </a:solidFill>
              </a:defRPr>
            </a:lvl1pPr>
          </a:lstStyle>
          <a:p>
            <a:r>
              <a:rPr lang="en-US" altLang="ja-JP" dirty="0">
                <a:latin typeface="Meiryo" panose="020B0604030504040204" pitchFamily="34" charset="-128"/>
              </a:rPr>
              <a:t>Copyright (C) 1996-2019 The Tokyo Chamber of Commerce and Industry All right reserved.</a:t>
            </a:r>
            <a:endParaRPr lang="ja-JP" altLang="en-US">
              <a:latin typeface="Meiryo" panose="020B060403050404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4061386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g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3859031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199A9303-C6C9-B74B-8011-EC9B4DEF7AB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1"/>
            <a:ext cx="7559675" cy="190499"/>
          </a:xfrm>
          <a:prstGeom prst="rect">
            <a:avLst/>
          </a:prstGeom>
        </p:spPr>
      </p:pic>
      <p:pic>
        <p:nvPicPr>
          <p:cNvPr id="6" name="Picture 82" descr="https://dl.boxcloud.com/api/2.0/internal_files/481522477109/versions/509743873109/representations/png_paged_2048x2048/content/1.png?access_token=1!fwVTNxUS7RsmQcgFgrYoVpbrA4T8uL1YDyfdxeCZF46i5mK7i8HaBni5tcIB6Ni2Zk4cWosO3Khddy9uMupaYMZnRohF7gRYWV16TvrS-5_y9XdcWJrr13C25WZtBgajUqVAFcWFzOZ2-aYr7Hitz7nh0CmRrfu69ExWP40DNPNyG1rryydS5ts2_5M_8c3Yl8qfSh2ExtllAAKS2QpuvQ0pgxl4GKrzwio_ZEP0cKs4X8FY6hFxsB_cBy2KGBlpiTBrfmKFT5QDBk6zdlmNPdMmgBvcg8-rd5em1TdKGKdW_lPBmXRTc0sYVpJ0U4iD-_0frI7H5AtEESSSdquT7uoYJcz1AbO3jE9B5aSnEhu7f84osz_QfFqLsCGiieS-93Ra-ib1pOZFTZJEL1Hc1y4vfyoVVeqssXO_bBTODi5cw1HvYNwkZ8JMXoPmvGwUJ9Ash96bTMbJQazSc0sCydKctPWlpz2gccI-9YpmPf0UnQYeUwCeNezOFoBabqFiNtnbpcqEiADGbz8Z_Bhi8ztv-qXk5YQMG6SJRsKnl4JNBr2v7DGqetQptpiBlf35Rw..&amp;box_client_name=box-content-preview&amp;box_client_version=2.21.0"/>
          <p:cNvPicPr>
            <a:picLocks noChangeAspect="1" noChangeArrowheads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3" y="190500"/>
            <a:ext cx="1901126" cy="4791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31690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6" r:id="rId3"/>
  </p:sldLayoutIdLst>
  <p:txStyles>
    <p:titleStyle>
      <a:lvl1pPr algn="ctr" defTabSz="1425550" rtl="0" eaLnBrk="1" latinLnBrk="0" hangingPunct="1">
        <a:lnSpc>
          <a:spcPct val="90000"/>
        </a:lnSpc>
        <a:spcBef>
          <a:spcPct val="0"/>
        </a:spcBef>
        <a:buNone/>
        <a:defRPr kumimoji="1" sz="6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387" indent="-356387" algn="l" defTabSz="1425550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kumimoji="1" sz="4365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193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471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320748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92026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58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0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99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649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198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3EA06F5-EE60-954B-A605-CE0A5A8668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8335" y="1839327"/>
            <a:ext cx="6872432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 dirty="0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 dirty="0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 dirty="0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 dirty="0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68074FD3-FC76-6E4F-B509-FB223EE4DB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8335" y="10236421"/>
            <a:ext cx="6872432" cy="31679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marL="0" indent="0" algn="ctr">
              <a:lnSpc>
                <a:spcPct val="100000"/>
              </a:lnSpc>
              <a:spcBef>
                <a:spcPts val="1559"/>
              </a:spcBef>
              <a:buFontTx/>
              <a:buNone/>
              <a:defRPr sz="1403">
                <a:solidFill>
                  <a:schemeClr val="tx1"/>
                </a:solidFill>
              </a:defRPr>
            </a:lvl1pPr>
          </a:lstStyle>
          <a:p>
            <a:r>
              <a:rPr lang="en-US" altLang="ja-JP" dirty="0">
                <a:latin typeface="Meiryo" panose="020B0604030504040204" pitchFamily="34" charset="-128"/>
              </a:rPr>
              <a:t>Copyright (C) 1996-2019 The Tokyo Chamber of Commerce and Industry All right reserved.</a:t>
            </a:r>
            <a:endParaRPr lang="ja-JP" altLang="en-US">
              <a:latin typeface="Meiryo" panose="020B0604030504040204" pitchFamily="34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741395E3-CD65-DF4E-BB03-8733FC3B7C0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840671" y="327585"/>
            <a:ext cx="1357712" cy="533970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8CF69332-F263-3743-83BB-C23AC531493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0" y="1175737"/>
            <a:ext cx="7559675" cy="174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55947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</p:sldLayoutIdLst>
  <p:txStyles>
    <p:titleStyle>
      <a:lvl1pPr algn="l" defTabSz="1425550" rtl="0" eaLnBrk="1" latinLnBrk="0" hangingPunct="1">
        <a:lnSpc>
          <a:spcPct val="90000"/>
        </a:lnSpc>
        <a:spcBef>
          <a:spcPct val="0"/>
        </a:spcBef>
        <a:buNone/>
        <a:defRPr kumimoji="1" sz="6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387" indent="-356387" algn="l" defTabSz="1425550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kumimoji="1" sz="4365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193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471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320748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92026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58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0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99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649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198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5E922789-CEC2-D14E-AB4D-97FD8B5A243C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72906" y="4639810"/>
            <a:ext cx="2181089" cy="8577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1626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</p:sldLayoutIdLst>
  <p:txStyles>
    <p:titleStyle>
      <a:lvl1pPr algn="l" defTabSz="1425550" rtl="0" eaLnBrk="1" latinLnBrk="0" hangingPunct="1">
        <a:lnSpc>
          <a:spcPct val="90000"/>
        </a:lnSpc>
        <a:spcBef>
          <a:spcPct val="0"/>
        </a:spcBef>
        <a:buNone/>
        <a:defRPr kumimoji="1" sz="68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56387" indent="-356387" algn="l" defTabSz="1425550" rtl="0" eaLnBrk="1" latinLnBrk="0" hangingPunct="1">
        <a:lnSpc>
          <a:spcPct val="90000"/>
        </a:lnSpc>
        <a:spcBef>
          <a:spcPts val="1559"/>
        </a:spcBef>
        <a:buFont typeface="Arial" panose="020B0604020202020204" pitchFamily="34" charset="0"/>
        <a:buChar char="•"/>
        <a:defRPr kumimoji="1" sz="4365" kern="1200">
          <a:solidFill>
            <a:schemeClr val="tx1"/>
          </a:solidFill>
          <a:latin typeface="+mn-lt"/>
          <a:ea typeface="+mn-ea"/>
          <a:cs typeface="+mn-cs"/>
        </a:defRPr>
      </a:lvl1pPr>
      <a:lvl2pPr marL="106916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3742" kern="1200">
          <a:solidFill>
            <a:schemeClr val="tx1"/>
          </a:solidFill>
          <a:latin typeface="+mn-lt"/>
          <a:ea typeface="+mn-ea"/>
          <a:cs typeface="+mn-cs"/>
        </a:defRPr>
      </a:lvl2pPr>
      <a:lvl3pPr marL="178193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3118" kern="1200">
          <a:solidFill>
            <a:schemeClr val="tx1"/>
          </a:solidFill>
          <a:latin typeface="+mn-lt"/>
          <a:ea typeface="+mn-ea"/>
          <a:cs typeface="+mn-cs"/>
        </a:defRPr>
      </a:lvl3pPr>
      <a:lvl4pPr marL="2494712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3207487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92026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63303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5345811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6058586" indent="-356387" algn="l" defTabSz="1425550" rtl="0" eaLnBrk="1" latinLnBrk="0" hangingPunct="1">
        <a:lnSpc>
          <a:spcPct val="90000"/>
        </a:lnSpc>
        <a:spcBef>
          <a:spcPts val="780"/>
        </a:spcBef>
        <a:buFont typeface="Arial" panose="020B0604020202020204" pitchFamily="34" charset="0"/>
        <a:buChar char="•"/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1pPr>
      <a:lvl2pPr marL="712775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425550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3pPr>
      <a:lvl4pPr marL="213832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4pPr>
      <a:lvl5pPr marL="2851099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5pPr>
      <a:lvl6pPr marL="356387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6pPr>
      <a:lvl7pPr marL="4276649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7pPr>
      <a:lvl8pPr marL="4989424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8pPr>
      <a:lvl9pPr marL="5702198" algn="l" defTabSz="1425550" rtl="0" eaLnBrk="1" latinLnBrk="0" hangingPunct="1">
        <a:defRPr kumimoji="1" sz="28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テキスト ボックス 23"/>
          <p:cNvSpPr txBox="1"/>
          <p:nvPr/>
        </p:nvSpPr>
        <p:spPr>
          <a:xfrm>
            <a:off x="280671" y="2890691"/>
            <a:ext cx="6877049" cy="5620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1800"/>
              </a:lnSpc>
            </a:pPr>
            <a:r>
              <a:rPr lang="ja-JP" altLang="ja-JP" sz="1600" b="1" dirty="0"/>
              <a:t>１．日　時</a:t>
            </a:r>
            <a:r>
              <a:rPr lang="en-US" altLang="ja-JP" sz="1600" b="1" dirty="0"/>
              <a:t> </a:t>
            </a:r>
            <a:r>
              <a:rPr lang="ja-JP" altLang="ja-JP" sz="1600" dirty="0"/>
              <a:t> </a:t>
            </a:r>
            <a:r>
              <a:rPr lang="ja-JP" altLang="ja-JP" b="1" dirty="0"/>
              <a:t>２０２</a:t>
            </a:r>
            <a:r>
              <a:rPr lang="ja-JP" altLang="en-US" b="1" dirty="0"/>
              <a:t>６</a:t>
            </a:r>
            <a:r>
              <a:rPr lang="ja-JP" altLang="ja-JP" b="1" dirty="0"/>
              <a:t>年</a:t>
            </a:r>
            <a:r>
              <a:rPr lang="ja-JP" altLang="en-US" b="1" dirty="0"/>
              <a:t> ７</a:t>
            </a:r>
            <a:r>
              <a:rPr lang="ja-JP" altLang="ja-JP" b="1" dirty="0"/>
              <a:t>月</a:t>
            </a:r>
            <a:r>
              <a:rPr lang="ja-JP" altLang="en-US" b="1" dirty="0"/>
              <a:t> ３</a:t>
            </a:r>
            <a:r>
              <a:rPr lang="ja-JP" altLang="ja-JP" b="1" dirty="0"/>
              <a:t>日 </a:t>
            </a:r>
            <a:r>
              <a:rPr lang="ja-JP" altLang="en-US" b="1" dirty="0"/>
              <a:t>（金</a:t>
            </a:r>
            <a:r>
              <a:rPr lang="ja-JP" altLang="ja-JP" b="1" dirty="0"/>
              <a:t>）１</a:t>
            </a:r>
            <a:r>
              <a:rPr lang="ja-JP" altLang="en-US" b="1" dirty="0"/>
              <a:t>４</a:t>
            </a:r>
            <a:r>
              <a:rPr lang="ja-JP" altLang="ja-JP" b="1" dirty="0"/>
              <a:t>時～１</a:t>
            </a:r>
            <a:r>
              <a:rPr lang="ja-JP" altLang="en-US" b="1" dirty="0"/>
              <a:t>６</a:t>
            </a:r>
            <a:r>
              <a:rPr lang="ja-JP" altLang="ja-JP" b="1" dirty="0"/>
              <a:t>時</a:t>
            </a:r>
            <a:endParaRPr lang="ja-JP" altLang="en-US" sz="1400" dirty="0"/>
          </a:p>
          <a:p>
            <a:pPr>
              <a:lnSpc>
                <a:spcPts val="1800"/>
              </a:lnSpc>
            </a:pPr>
            <a:endParaRPr lang="en-US" altLang="ja-JP" sz="1600" b="1" dirty="0"/>
          </a:p>
          <a:p>
            <a:pPr>
              <a:lnSpc>
                <a:spcPts val="1800"/>
              </a:lnSpc>
            </a:pPr>
            <a:r>
              <a:rPr lang="ja-JP" altLang="en-US" sz="1600" b="1" dirty="0"/>
              <a:t>２．場　所</a:t>
            </a:r>
            <a:r>
              <a:rPr lang="ja-JP" altLang="en-US" sz="1600" dirty="0"/>
              <a:t>　杉並区産業振興センター会議室</a:t>
            </a:r>
            <a:endParaRPr lang="en-US" altLang="ja-JP" sz="1600" dirty="0"/>
          </a:p>
          <a:p>
            <a:pPr>
              <a:lnSpc>
                <a:spcPts val="1800"/>
              </a:lnSpc>
            </a:pPr>
            <a:r>
              <a:rPr lang="ja-JP" altLang="en-US" sz="1600" dirty="0"/>
              <a:t>　　　　　　杉並区上荻</a:t>
            </a:r>
            <a:r>
              <a:rPr lang="en-US" altLang="ja-JP" sz="1600" dirty="0"/>
              <a:t>1-2-1Daiwa</a:t>
            </a:r>
            <a:r>
              <a:rPr lang="ja-JP" altLang="en-US" sz="1600" dirty="0"/>
              <a:t>荻窪タワー２階</a:t>
            </a:r>
            <a:r>
              <a:rPr lang="ja-JP" altLang="en-US" sz="1200" dirty="0"/>
              <a:t>（</a:t>
            </a:r>
            <a:r>
              <a:rPr lang="ja-JP" altLang="en-US" sz="1100" b="1" u="sng" dirty="0"/>
              <a:t>オンラインは実施しません</a:t>
            </a:r>
            <a:r>
              <a:rPr lang="ja-JP" altLang="en-US" sz="1100" dirty="0"/>
              <a:t>）</a:t>
            </a:r>
            <a:endParaRPr lang="en-US" altLang="ja-JP" sz="1100" dirty="0"/>
          </a:p>
          <a:p>
            <a:pPr>
              <a:lnSpc>
                <a:spcPts val="1800"/>
              </a:lnSpc>
            </a:pPr>
            <a:endParaRPr lang="en-US" altLang="ja-JP" sz="1600" dirty="0">
              <a:latin typeface="+mn-ea"/>
            </a:endParaRPr>
          </a:p>
          <a:p>
            <a:pPr>
              <a:lnSpc>
                <a:spcPts val="1800"/>
              </a:lnSpc>
            </a:pPr>
            <a:r>
              <a:rPr lang="ja-JP" altLang="en-US" sz="1600" b="1" dirty="0"/>
              <a:t>３．講　師</a:t>
            </a:r>
            <a:r>
              <a:rPr lang="ja-JP" altLang="en-US" sz="1600" dirty="0"/>
              <a:t>　</a:t>
            </a:r>
            <a:r>
              <a:rPr lang="ja-JP" altLang="en-US" sz="1600" b="1" dirty="0"/>
              <a:t>佐藤　仁美　</a:t>
            </a:r>
            <a:r>
              <a:rPr lang="ja-JP" altLang="en-US" b="1" dirty="0"/>
              <a:t>氏</a:t>
            </a:r>
            <a:r>
              <a:rPr lang="ja-JP" altLang="en-US" sz="1200" b="1" dirty="0"/>
              <a:t> 　（</a:t>
            </a:r>
            <a:r>
              <a:rPr lang="en-US" altLang="ja-JP" sz="1200" b="1" dirty="0"/>
              <a:t>HAM</a:t>
            </a:r>
            <a:r>
              <a:rPr lang="ja-JP" altLang="en-US" sz="1200" b="1" dirty="0"/>
              <a:t>株式会社　代表取締役）</a:t>
            </a:r>
            <a:endParaRPr lang="en-US" altLang="ja-JP" sz="1200" b="1" dirty="0"/>
          </a:p>
          <a:p>
            <a:pPr>
              <a:lnSpc>
                <a:spcPts val="1800"/>
              </a:lnSpc>
            </a:pPr>
            <a:r>
              <a:rPr lang="ja-JP" altLang="en-US" sz="1200" b="1" dirty="0"/>
              <a:t>　　　　　　　　</a:t>
            </a:r>
            <a:endParaRPr lang="ja-JP" altLang="en-US" sz="1400" dirty="0"/>
          </a:p>
          <a:p>
            <a:pPr>
              <a:lnSpc>
                <a:spcPts val="1800"/>
              </a:lnSpc>
            </a:pPr>
            <a:endParaRPr lang="en-US" altLang="ja-JP" sz="1400" dirty="0"/>
          </a:p>
          <a:p>
            <a:pPr>
              <a:lnSpc>
                <a:spcPts val="1800"/>
              </a:lnSpc>
            </a:pPr>
            <a:endParaRPr lang="en-US" altLang="ja-JP" sz="1400" dirty="0"/>
          </a:p>
          <a:p>
            <a:pPr>
              <a:lnSpc>
                <a:spcPts val="1800"/>
              </a:lnSpc>
            </a:pPr>
            <a:endParaRPr lang="en-US" altLang="ja-JP" sz="1400" dirty="0"/>
          </a:p>
          <a:p>
            <a:pPr>
              <a:lnSpc>
                <a:spcPts val="1800"/>
              </a:lnSpc>
            </a:pPr>
            <a:endParaRPr lang="en-US" altLang="ja-JP" sz="1400" dirty="0"/>
          </a:p>
          <a:p>
            <a:pPr>
              <a:lnSpc>
                <a:spcPts val="1800"/>
              </a:lnSpc>
            </a:pPr>
            <a:endParaRPr lang="en-US" altLang="ja-JP" sz="1400" dirty="0"/>
          </a:p>
          <a:p>
            <a:pPr>
              <a:lnSpc>
                <a:spcPts val="1800"/>
              </a:lnSpc>
            </a:pPr>
            <a:endParaRPr lang="ja-JP" altLang="ja-JP" sz="1400" dirty="0"/>
          </a:p>
          <a:p>
            <a:pPr>
              <a:lnSpc>
                <a:spcPts val="1800"/>
              </a:lnSpc>
            </a:pPr>
            <a:r>
              <a:rPr lang="ja-JP" altLang="en-US" sz="1600" b="1" dirty="0"/>
              <a:t>４．</a:t>
            </a:r>
            <a:r>
              <a:rPr lang="ja-JP" altLang="ja-JP" sz="1600" b="1" dirty="0"/>
              <a:t>受講料</a:t>
            </a:r>
            <a:r>
              <a:rPr lang="ja-JP" altLang="ja-JP" sz="1600" dirty="0"/>
              <a:t>　</a:t>
            </a:r>
            <a:r>
              <a:rPr lang="ja-JP" altLang="ja-JP" sz="1600" b="1" dirty="0"/>
              <a:t>無　料</a:t>
            </a:r>
            <a:endParaRPr lang="ja-JP" altLang="ja-JP" sz="1400" dirty="0"/>
          </a:p>
          <a:p>
            <a:pPr>
              <a:lnSpc>
                <a:spcPts val="1800"/>
              </a:lnSpc>
            </a:pPr>
            <a:endParaRPr lang="en-US" altLang="ja-JP" sz="1600" b="1" dirty="0"/>
          </a:p>
          <a:p>
            <a:pPr>
              <a:lnSpc>
                <a:spcPts val="1800"/>
              </a:lnSpc>
            </a:pPr>
            <a:r>
              <a:rPr lang="ja-JP" altLang="en-US" sz="1600" b="1" dirty="0"/>
              <a:t>５．内　容　　　　　　　　　　　　　　　　　　　　　　</a:t>
            </a:r>
            <a:endParaRPr lang="en-US" altLang="ja-JP" sz="1600" b="1" dirty="0"/>
          </a:p>
          <a:p>
            <a:pPr>
              <a:lnSpc>
                <a:spcPts val="1800"/>
              </a:lnSpc>
            </a:pPr>
            <a:endParaRPr lang="en-US" altLang="ja-JP" sz="1600" b="1" dirty="0"/>
          </a:p>
          <a:p>
            <a:pPr>
              <a:lnSpc>
                <a:spcPts val="1800"/>
              </a:lnSpc>
            </a:pPr>
            <a:endParaRPr lang="en-US" altLang="ja-JP" sz="1600" b="1" dirty="0"/>
          </a:p>
          <a:p>
            <a:pPr>
              <a:lnSpc>
                <a:spcPts val="1800"/>
              </a:lnSpc>
            </a:pPr>
            <a:endParaRPr lang="en-US" altLang="ja-JP" sz="1600" b="1" dirty="0"/>
          </a:p>
          <a:p>
            <a:pPr>
              <a:lnSpc>
                <a:spcPts val="1800"/>
              </a:lnSpc>
            </a:pPr>
            <a:endParaRPr lang="en-US" altLang="ja-JP" sz="1600" b="1" dirty="0"/>
          </a:p>
          <a:p>
            <a:pPr>
              <a:lnSpc>
                <a:spcPts val="1800"/>
              </a:lnSpc>
            </a:pPr>
            <a:endParaRPr lang="en-US" altLang="ja-JP" sz="1600" b="1" dirty="0"/>
          </a:p>
          <a:p>
            <a:pPr>
              <a:lnSpc>
                <a:spcPts val="1800"/>
              </a:lnSpc>
            </a:pPr>
            <a:endParaRPr lang="en-US" altLang="ja-JP" sz="1600" b="1" dirty="0"/>
          </a:p>
          <a:p>
            <a:pPr>
              <a:lnSpc>
                <a:spcPts val="1800"/>
              </a:lnSpc>
            </a:pPr>
            <a:r>
              <a:rPr lang="ja-JP" altLang="en-US" sz="1600" b="1" dirty="0"/>
              <a:t>６</a:t>
            </a:r>
            <a:r>
              <a:rPr lang="ja-JP" altLang="ja-JP" sz="1600" b="1" dirty="0"/>
              <a:t>．申　込</a:t>
            </a:r>
            <a:r>
              <a:rPr lang="ja-JP" altLang="ja-JP" sz="1400" dirty="0"/>
              <a:t>　</a:t>
            </a:r>
            <a:r>
              <a:rPr lang="ja-JP" altLang="en-US" sz="1200" dirty="0"/>
              <a:t>下記二次元ｺｰﾄﾞもしくは東京商工会議所ＨＰより「東商ﾏｲﾍﾟｰｼﾞ」からお申込み</a:t>
            </a:r>
            <a:endParaRPr lang="en-US" altLang="ja-JP" sz="1200" dirty="0"/>
          </a:p>
          <a:p>
            <a:pPr>
              <a:lnSpc>
                <a:spcPts val="1800"/>
              </a:lnSpc>
            </a:pPr>
            <a:r>
              <a:rPr lang="ja-JP" altLang="en-US" sz="1200" dirty="0"/>
              <a:t>　　　　　　　　ください。</a:t>
            </a:r>
            <a:r>
              <a:rPr lang="ja-JP" altLang="en-US" sz="1100" dirty="0"/>
              <a:t>（先着順、満員の場合のみご連絡。参加券は発行いたしません。）</a:t>
            </a:r>
            <a:endParaRPr lang="en-US" altLang="ja-JP" sz="1100" dirty="0"/>
          </a:p>
        </p:txBody>
      </p:sp>
      <p:sp>
        <p:nvSpPr>
          <p:cNvPr id="21" name="テキスト プレースホルダー 6"/>
          <p:cNvSpPr txBox="1">
            <a:spLocks/>
          </p:cNvSpPr>
          <p:nvPr/>
        </p:nvSpPr>
        <p:spPr>
          <a:xfrm>
            <a:off x="2061846" y="401211"/>
            <a:ext cx="1394147" cy="250320"/>
          </a:xfrm>
          <a:prstGeom prst="rect">
            <a:avLst/>
          </a:prstGeom>
        </p:spPr>
        <p:txBody>
          <a:bodyPr/>
          <a:lstStyle>
            <a:lvl1pPr marL="356387" indent="-356387" algn="l" defTabSz="1425550" rtl="0" eaLnBrk="1" latinLnBrk="0" hangingPunct="1">
              <a:lnSpc>
                <a:spcPct val="90000"/>
              </a:lnSpc>
              <a:spcBef>
                <a:spcPts val="1559"/>
              </a:spcBef>
              <a:buFont typeface="Arial" panose="020B0604020202020204" pitchFamily="34" charset="0"/>
              <a:buChar char="•"/>
              <a:defRPr kumimoji="1" sz="436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69162" indent="-356387" algn="l" defTabSz="1425550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Char char="•"/>
              <a:defRPr kumimoji="1" sz="374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81937" indent="-356387" algn="l" defTabSz="1425550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Char char="•"/>
              <a:defRPr kumimoji="1" sz="3118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94712" indent="-356387" algn="l" defTabSz="1425550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Char char="•"/>
              <a:defRPr kumimoji="1" sz="28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07487" indent="-356387" algn="l" defTabSz="1425550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Char char="•"/>
              <a:defRPr kumimoji="1" sz="28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920261" indent="-356387" algn="l" defTabSz="1425550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Char char="•"/>
              <a:defRPr kumimoji="1" sz="28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633036" indent="-356387" algn="l" defTabSz="1425550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Char char="•"/>
              <a:defRPr kumimoji="1" sz="28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345811" indent="-356387" algn="l" defTabSz="1425550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Char char="•"/>
              <a:defRPr kumimoji="1" sz="28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6058586" indent="-356387" algn="l" defTabSz="1425550" rtl="0" eaLnBrk="1" latinLnBrk="0" hangingPunct="1">
              <a:lnSpc>
                <a:spcPct val="90000"/>
              </a:lnSpc>
              <a:spcBef>
                <a:spcPts val="780"/>
              </a:spcBef>
              <a:buFont typeface="Arial" panose="020B0604020202020204" pitchFamily="34" charset="0"/>
              <a:buChar char="•"/>
              <a:defRPr kumimoji="1" sz="28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1800" dirty="0"/>
              <a:t>杉並支部</a:t>
            </a:r>
          </a:p>
        </p:txBody>
      </p:sp>
      <p:sp>
        <p:nvSpPr>
          <p:cNvPr id="6" name="Rectangle 48"/>
          <p:cNvSpPr>
            <a:spLocks noChangeArrowheads="1"/>
          </p:cNvSpPr>
          <p:nvPr/>
        </p:nvSpPr>
        <p:spPr bwMode="auto">
          <a:xfrm>
            <a:off x="1086010" y="682467"/>
            <a:ext cx="5542594" cy="58853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rot="0" vert="horz" wrap="square" lIns="74295" tIns="8890" rIns="74295" bIns="8890" anchor="ctr" anchorCtr="0" upright="1">
            <a:noAutofit/>
          </a:bodyPr>
          <a:lstStyle/>
          <a:p>
            <a:pPr algn="ctr">
              <a:lnSpc>
                <a:spcPts val="3400"/>
              </a:lnSpc>
              <a:spcAft>
                <a:spcPts val="0"/>
              </a:spcAft>
            </a:pPr>
            <a:r>
              <a:rPr lang="ja-JP" altLang="en-US" sz="2400" b="1" kern="100" dirty="0">
                <a:solidFill>
                  <a:srgbClr val="0070C0"/>
                </a:solidFill>
                <a:latin typeface="Century" panose="020406040505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　</a:t>
            </a:r>
            <a:endParaRPr lang="en-US" altLang="ja-JP" sz="2400" b="1" kern="100" dirty="0">
              <a:solidFill>
                <a:srgbClr val="0070C0"/>
              </a:solidFill>
              <a:latin typeface="Century" panose="02040604050505020304" pitchFamily="18" charset="0"/>
              <a:ea typeface="メイリオ" panose="020B0604030504040204" pitchFamily="50" charset="-128"/>
              <a:cs typeface="Times New Roman" panose="02020603050405020304" pitchFamily="18" charset="0"/>
            </a:endParaRPr>
          </a:p>
        </p:txBody>
      </p:sp>
      <p:sp>
        <p:nvSpPr>
          <p:cNvPr id="7" name="正方形/長方形 6"/>
          <p:cNvSpPr/>
          <p:nvPr/>
        </p:nvSpPr>
        <p:spPr>
          <a:xfrm>
            <a:off x="323850" y="1545925"/>
            <a:ext cx="6884671" cy="92402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>
              <a:lnSpc>
                <a:spcPts val="1500"/>
              </a:lnSpc>
              <a:spcAft>
                <a:spcPts val="0"/>
              </a:spcAft>
            </a:pPr>
            <a:r>
              <a:rPr lang="ja-JP" altLang="en-US" sz="1100" kern="100" dirty="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　</a:t>
            </a:r>
            <a:endParaRPr lang="en-US" altLang="ja-JP" sz="1200" kern="100" dirty="0">
              <a:solidFill>
                <a:schemeClr val="tx1"/>
              </a:solidFill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6" name="正方形/長方形 15"/>
          <p:cNvSpPr/>
          <p:nvPr/>
        </p:nvSpPr>
        <p:spPr>
          <a:xfrm>
            <a:off x="356050" y="4306152"/>
            <a:ext cx="6638924" cy="148205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ts val="1400"/>
              </a:lnSpc>
              <a:spcAft>
                <a:spcPts val="0"/>
              </a:spcAft>
            </a:pPr>
            <a:r>
              <a:rPr lang="ja-JP" sz="1100" kern="100" dirty="0">
                <a:solidFill>
                  <a:schemeClr val="tx1"/>
                </a:solidFill>
                <a:effectLst/>
                <a:latin typeface="+mn-ea"/>
                <a:cs typeface="Times New Roman" panose="02020603050405020304" pitchFamily="18" charset="0"/>
              </a:rPr>
              <a:t>【</a:t>
            </a:r>
            <a:r>
              <a:rPr lang="ja-JP" sz="1000" kern="100" dirty="0">
                <a:solidFill>
                  <a:schemeClr val="tx1"/>
                </a:solidFill>
                <a:effectLst/>
                <a:latin typeface="+mn-ea"/>
                <a:cs typeface="Times New Roman" panose="02020603050405020304" pitchFamily="18" charset="0"/>
              </a:rPr>
              <a:t>プロフィール】</a:t>
            </a:r>
            <a:endParaRPr lang="en-US" altLang="ja-JP" sz="1000" kern="100" dirty="0">
              <a:solidFill>
                <a:schemeClr val="tx1"/>
              </a:solidFill>
              <a:effectLst/>
              <a:latin typeface="+mn-ea"/>
              <a:cs typeface="Times New Roman" panose="02020603050405020304" pitchFamily="18" charset="0"/>
            </a:endParaRPr>
          </a:p>
          <a:p>
            <a:pPr>
              <a:lnSpc>
                <a:spcPts val="1400"/>
              </a:lnSpc>
              <a:spcAft>
                <a:spcPts val="0"/>
              </a:spcAft>
            </a:pPr>
            <a:r>
              <a:rPr lang="ja-JP" altLang="en-US" sz="1000" kern="100" dirty="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大手医薬品卸企業（現・株式会社スズケン）の本社付ニュートリションチームにて、ルートセールス、新規開拓セールス、医療機関向け社外研修や</a:t>
            </a:r>
            <a:r>
              <a:rPr lang="en-US" altLang="ja-JP" sz="1000" kern="100" dirty="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MS</a:t>
            </a:r>
            <a:r>
              <a:rPr lang="ja-JP" altLang="en-US" sz="1000" kern="100" dirty="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向け社内研修の企画運営に従事。</a:t>
            </a:r>
            <a:endParaRPr lang="en-US" altLang="ja-JP" sz="1000" kern="100" dirty="0">
              <a:solidFill>
                <a:schemeClr val="tx1"/>
              </a:solidFill>
              <a:latin typeface="+mn-ea"/>
              <a:cs typeface="Times New Roman" panose="02020603050405020304" pitchFamily="18" charset="0"/>
            </a:endParaRPr>
          </a:p>
          <a:p>
            <a:pPr>
              <a:lnSpc>
                <a:spcPts val="1400"/>
              </a:lnSpc>
              <a:spcAft>
                <a:spcPts val="0"/>
              </a:spcAft>
            </a:pPr>
            <a:r>
              <a:rPr lang="en-US" altLang="ja-JP" sz="1000" kern="100" dirty="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2010</a:t>
            </a:r>
            <a:r>
              <a:rPr lang="ja-JP" altLang="en-US" sz="1000" kern="100" dirty="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年、</a:t>
            </a:r>
            <a:r>
              <a:rPr lang="en-US" altLang="ja-JP" sz="1000" kern="100" dirty="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HAM</a:t>
            </a:r>
            <a:r>
              <a:rPr lang="ja-JP" altLang="en-US" sz="1000" kern="100" dirty="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株式会社を設立。行政機関向けインバウンドマーケティング支援事業、赤坂見附と表参道にて飲食店事業を展開。</a:t>
            </a:r>
            <a:r>
              <a:rPr lang="en-US" altLang="ja-JP" sz="1000" kern="100" dirty="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2017</a:t>
            </a:r>
            <a:r>
              <a:rPr lang="ja-JP" altLang="en-US" sz="1000" kern="100" dirty="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年より不動産事業（コワーキングスペース、別荘など不動産賃貸、不動産管理、不動産商品企画</a:t>
            </a:r>
            <a:r>
              <a:rPr lang="ja-JP" altLang="en-US" sz="1000" kern="10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開発）、コンサルティング</a:t>
            </a:r>
            <a:r>
              <a:rPr lang="ja-JP" altLang="en-US" sz="1000" kern="100" dirty="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事業（ポルトガル政府など海外政府機関向けコンサルティング</a:t>
            </a:r>
            <a:r>
              <a:rPr lang="ja-JP" altLang="en-US" sz="1000" kern="10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、海外企業や</a:t>
            </a:r>
            <a:r>
              <a:rPr lang="ja-JP" altLang="en-US" sz="1000" kern="100" dirty="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大手日本</a:t>
            </a:r>
            <a:r>
              <a:rPr lang="ja-JP" altLang="en-US" sz="1000" kern="100">
                <a:solidFill>
                  <a:schemeClr val="tx1"/>
                </a:solidFill>
                <a:latin typeface="+mn-ea"/>
                <a:cs typeface="Times New Roman" panose="02020603050405020304" pitchFamily="18" charset="0"/>
              </a:rPr>
              <a:t>企業向けコンサルティング）</a:t>
            </a:r>
            <a:endParaRPr lang="ja-JP" altLang="en-US" sz="1000" kern="100" dirty="0">
              <a:solidFill>
                <a:schemeClr val="tx1"/>
              </a:solidFill>
              <a:latin typeface="+mn-ea"/>
              <a:cs typeface="Times New Roman" panose="02020603050405020304" pitchFamily="18" charset="0"/>
            </a:endParaRPr>
          </a:p>
          <a:p>
            <a:pPr>
              <a:lnSpc>
                <a:spcPts val="1400"/>
              </a:lnSpc>
              <a:spcAft>
                <a:spcPts val="0"/>
              </a:spcAft>
            </a:pPr>
            <a:br>
              <a:rPr lang="en-US" altLang="ja-JP" sz="12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游明朝" panose="02020400000000000000" pitchFamily="18" charset="-128"/>
              </a:rPr>
            </a:br>
            <a:endParaRPr lang="en-US" altLang="ja-JP" sz="1200" kern="100" dirty="0">
              <a:solidFill>
                <a:schemeClr val="tx1"/>
              </a:solidFill>
              <a:latin typeface="+mn-ea"/>
              <a:cs typeface="Times New Roman" panose="02020603050405020304" pitchFamily="18" charset="0"/>
            </a:endParaRPr>
          </a:p>
        </p:txBody>
      </p:sp>
      <p:cxnSp>
        <p:nvCxnSpPr>
          <p:cNvPr id="38" name="直線コネクタ 37"/>
          <p:cNvCxnSpPr/>
          <p:nvPr/>
        </p:nvCxnSpPr>
        <p:spPr>
          <a:xfrm>
            <a:off x="537845" y="8378192"/>
            <a:ext cx="6638925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9" name="正方形/長方形 38"/>
          <p:cNvSpPr/>
          <p:nvPr/>
        </p:nvSpPr>
        <p:spPr bwMode="auto">
          <a:xfrm>
            <a:off x="6158236" y="13479183"/>
            <a:ext cx="801404" cy="772427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endParaRPr lang="ja-JP" altLang="en-US"/>
          </a:p>
        </p:txBody>
      </p:sp>
      <p:sp>
        <p:nvSpPr>
          <p:cNvPr id="40" name="正方形/長方形 39"/>
          <p:cNvSpPr>
            <a:spLocks noChangeArrowheads="1"/>
          </p:cNvSpPr>
          <p:nvPr/>
        </p:nvSpPr>
        <p:spPr bwMode="auto">
          <a:xfrm>
            <a:off x="4216492" y="8503596"/>
            <a:ext cx="2922178" cy="23876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square"/>
          <a:lstStyle/>
          <a:p>
            <a:pPr algn="ctr">
              <a:lnSpc>
                <a:spcPts val="1200"/>
              </a:lnSpc>
              <a:spcAft>
                <a:spcPts val="0"/>
              </a:spcAft>
            </a:pPr>
            <a:r>
              <a:rPr lang="ja-JP" altLang="en-US" sz="1100" b="1" dirty="0">
                <a:solidFill>
                  <a:srgbClr val="000000"/>
                </a:solidFill>
                <a:latin typeface="Meiryo UI" panose="020B0604030504040204" pitchFamily="50" charset="-128"/>
                <a:ea typeface="ＭＳ Ｐゴシック" panose="020B0600070205080204" pitchFamily="50" charset="-128"/>
                <a:cs typeface="Times New Roman" panose="02020603050405020304" pitchFamily="18" charset="0"/>
              </a:rPr>
              <a:t>二次元</a:t>
            </a:r>
            <a:r>
              <a:rPr lang="ja-JP" sz="1100" b="1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コードからの申込み</a:t>
            </a:r>
            <a:endParaRPr lang="ja-JP" sz="12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41" name="四角形吹き出し 40"/>
          <p:cNvSpPr>
            <a:spLocks noChangeArrowheads="1"/>
          </p:cNvSpPr>
          <p:nvPr/>
        </p:nvSpPr>
        <p:spPr bwMode="auto">
          <a:xfrm>
            <a:off x="5632797" y="8805488"/>
            <a:ext cx="1466502" cy="548005"/>
          </a:xfrm>
          <a:prstGeom prst="wedgeRectCallout">
            <a:avLst>
              <a:gd name="adj1" fmla="val -56759"/>
              <a:gd name="adj2" fmla="val -25597"/>
            </a:avLst>
          </a:prstGeom>
          <a:solidFill>
            <a:schemeClr val="bg1"/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noAutofit/>
          </a:bodyPr>
          <a:lstStyle/>
          <a:p>
            <a:pPr>
              <a:lnSpc>
                <a:spcPts val="1200"/>
              </a:lnSpc>
              <a:spcAft>
                <a:spcPts val="0"/>
              </a:spcAft>
            </a:pPr>
            <a:r>
              <a:rPr lang="ja-JP" sz="1200" b="1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左記の</a:t>
            </a:r>
            <a:r>
              <a:rPr lang="ja-JP" altLang="en-US" sz="1200" b="1" dirty="0">
                <a:solidFill>
                  <a:srgbClr val="000000"/>
                </a:solidFill>
                <a:latin typeface="ＭＳ Ｐゴシック" panose="020B060007020508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二次元</a:t>
            </a:r>
            <a:r>
              <a:rPr lang="ja-JP" altLang="en-US" sz="1200" b="1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ｺｰﾄﾞ</a:t>
            </a:r>
            <a:endParaRPr lang="ja-JP" sz="14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  <a:p>
            <a:pPr>
              <a:lnSpc>
                <a:spcPts val="1200"/>
              </a:lnSpc>
              <a:spcAft>
                <a:spcPts val="0"/>
              </a:spcAft>
            </a:pPr>
            <a:r>
              <a:rPr lang="ja-JP" sz="1200" b="1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よりお申込ください</a:t>
            </a:r>
            <a:endParaRPr lang="ja-JP" sz="14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44" name="テキスト ボックス 18"/>
          <p:cNvSpPr txBox="1"/>
          <p:nvPr/>
        </p:nvSpPr>
        <p:spPr>
          <a:xfrm>
            <a:off x="1497924" y="10329693"/>
            <a:ext cx="5693361" cy="269277"/>
          </a:xfrm>
          <a:prstGeom prst="rect">
            <a:avLst/>
          </a:prstGeom>
          <a:noFill/>
          <a:ln w="6350">
            <a:noFill/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ts val="1200"/>
              </a:lnSpc>
              <a:spcAft>
                <a:spcPts val="0"/>
              </a:spcAft>
            </a:pPr>
            <a:r>
              <a:rPr lang="ja-JP" sz="1050" kern="100" dirty="0">
                <a:effectLst/>
                <a:latin typeface="Century" panose="020406040505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【お問い合わせ先】東京商工会議所杉並支部</a:t>
            </a:r>
            <a:r>
              <a:rPr lang="ja-JP" altLang="en-US" sz="1050" kern="100" dirty="0">
                <a:latin typeface="Century" panose="02040604050505020304" pitchFamily="18" charset="0"/>
                <a:ea typeface="ＭＳ 明朝" panose="02020609040205080304" pitchFamily="17" charset="-128"/>
                <a:cs typeface="Times New Roman" panose="02020603050405020304" pitchFamily="18" charset="0"/>
              </a:rPr>
              <a:t>　</a:t>
            </a:r>
            <a:r>
              <a:rPr lang="ja-JP" sz="1050" kern="100" dirty="0">
                <a:effectLst/>
                <a:latin typeface="Century" panose="020406040505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＜担当：</a:t>
            </a:r>
            <a:r>
              <a:rPr lang="ja-JP" altLang="en-US" sz="1050" kern="100" dirty="0">
                <a:latin typeface="Century" panose="020406040505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芳賀</a:t>
            </a:r>
            <a:r>
              <a:rPr lang="ja-JP" sz="1050" kern="100" dirty="0">
                <a:effectLst/>
                <a:latin typeface="Century" panose="020406040505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＞ＴＥＬ：３２２０－１２１１</a:t>
            </a: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45" name="四角形吹き出し 30"/>
          <p:cNvSpPr>
            <a:spLocks noChangeArrowheads="1"/>
          </p:cNvSpPr>
          <p:nvPr/>
        </p:nvSpPr>
        <p:spPr bwMode="auto">
          <a:xfrm>
            <a:off x="5632797" y="9426341"/>
            <a:ext cx="1466502" cy="737870"/>
          </a:xfrm>
          <a:prstGeom prst="rect">
            <a:avLst/>
          </a:prstGeom>
          <a:solidFill>
            <a:schemeClr val="bg1"/>
          </a:solidFill>
          <a:ln w="6350" algn="ctr">
            <a:solidFill>
              <a:schemeClr val="tx1"/>
            </a:solidFill>
            <a:round/>
            <a:headEnd/>
            <a:tailEnd/>
          </a:ln>
        </p:spPr>
        <p:txBody>
          <a:bodyPr wrap="square" anchor="ctr">
            <a:noAutofit/>
          </a:bodyPr>
          <a:lstStyle/>
          <a:p>
            <a:pPr>
              <a:lnSpc>
                <a:spcPts val="1300"/>
              </a:lnSpc>
              <a:spcAft>
                <a:spcPts val="0"/>
              </a:spcAft>
            </a:pPr>
            <a:r>
              <a:rPr lang="ja-JP" sz="11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東商</a:t>
            </a:r>
            <a:r>
              <a:rPr lang="en-US" altLang="ja-JP" sz="1100" dirty="0">
                <a:solidFill>
                  <a:srgbClr val="000000"/>
                </a:solidFill>
                <a:latin typeface="ＭＳ Ｐゴシック" panose="020B060007020508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HP</a:t>
            </a:r>
            <a:r>
              <a:rPr lang="ja-JP" sz="11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から</a:t>
            </a:r>
            <a:r>
              <a:rPr lang="ja-JP" altLang="en-US" sz="1100" dirty="0">
                <a:solidFill>
                  <a:srgbClr val="000000"/>
                </a:solidFill>
                <a:latin typeface="ＭＳ Ｐゴシック" panose="020B060007020508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お</a:t>
            </a:r>
            <a:r>
              <a:rPr lang="ja-JP" sz="11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申込の場合</a:t>
            </a:r>
            <a:r>
              <a:rPr lang="ja-JP" altLang="en-US" sz="11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は、</a:t>
            </a:r>
            <a:r>
              <a:rPr lang="ja-JP" sz="11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イベント番号</a:t>
            </a:r>
            <a:r>
              <a:rPr lang="ja-JP" sz="12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「</a:t>
            </a:r>
            <a:r>
              <a:rPr lang="en-US" altLang="ja-JP" sz="1200" b="1" dirty="0">
                <a:solidFill>
                  <a:srgbClr val="000000"/>
                </a:solidFill>
                <a:effectLst/>
                <a:latin typeface="游ゴシック" panose="020B0400000000000000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207172</a:t>
            </a:r>
            <a:r>
              <a:rPr lang="ja-JP" sz="12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」</a:t>
            </a:r>
            <a:r>
              <a:rPr lang="ja-JP" sz="1100" kern="1200" dirty="0">
                <a:solidFill>
                  <a:srgbClr val="000000"/>
                </a:solidFill>
                <a:effectLst/>
                <a:latin typeface="ＭＳ Ｐゴシック" panose="020B0600070205080204" pitchFamily="50" charset="-128"/>
                <a:ea typeface="Meiryo UI" panose="020B0604030504040204" pitchFamily="50" charset="-128"/>
                <a:cs typeface="Times New Roman" panose="02020603050405020304" pitchFamily="18" charset="0"/>
              </a:rPr>
              <a:t>にてご検索ください</a:t>
            </a:r>
            <a:endParaRPr lang="ja-JP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7F789000-81F7-8792-8E62-8DE7F05C0877}"/>
              </a:ext>
            </a:extLst>
          </p:cNvPr>
          <p:cNvSpPr txBox="1"/>
          <p:nvPr/>
        </p:nvSpPr>
        <p:spPr>
          <a:xfrm>
            <a:off x="4997707" y="3168701"/>
            <a:ext cx="176394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zh-TW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※</a:t>
            </a:r>
            <a:r>
              <a:rPr kumimoji="1" lang="zh-TW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入室１３時</a:t>
            </a:r>
            <a:r>
              <a:rPr kumimoji="1" lang="en-US" altLang="ja-JP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30</a:t>
            </a:r>
            <a:r>
              <a:rPr kumimoji="1" lang="zh-TW" altLang="en-US" sz="1200" dirty="0">
                <a:latin typeface="メイリオ" panose="020B0604030504040204" pitchFamily="50" charset="-128"/>
                <a:ea typeface="メイリオ" panose="020B0604030504040204" pitchFamily="50" charset="-128"/>
              </a:rPr>
              <a:t>分～</a:t>
            </a:r>
            <a:endParaRPr kumimoji="1" lang="ja-JP" altLang="en-US" sz="12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436CE8C8-CDAB-AF17-BD01-6F07EA9E59A2}"/>
              </a:ext>
            </a:extLst>
          </p:cNvPr>
          <p:cNvSpPr txBox="1"/>
          <p:nvPr/>
        </p:nvSpPr>
        <p:spPr>
          <a:xfrm>
            <a:off x="655684" y="6515809"/>
            <a:ext cx="6392816" cy="1697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2000"/>
              </a:lnSpc>
              <a:spcBef>
                <a:spcPts val="240"/>
              </a:spcBef>
            </a:pPr>
            <a:endParaRPr lang="en-US" altLang="ja-JP" sz="1200" kern="100" dirty="0">
              <a:latin typeface="+mn-ea"/>
              <a:cs typeface="Times New Roman" panose="02020603050405020304" pitchFamily="18" charset="0"/>
            </a:endParaRPr>
          </a:p>
          <a:p>
            <a:pPr algn="just">
              <a:lnSpc>
                <a:spcPts val="2000"/>
              </a:lnSpc>
              <a:spcBef>
                <a:spcPts val="240"/>
              </a:spcBef>
            </a:pPr>
            <a:r>
              <a:rPr lang="ja-JP" altLang="en-US" sz="1200" kern="100" dirty="0">
                <a:latin typeface="+mn-ea"/>
                <a:cs typeface="Times New Roman" panose="02020603050405020304" pitchFamily="18" charset="0"/>
              </a:rPr>
              <a:t>●まずは何から着手すべきか</a:t>
            </a:r>
            <a:endParaRPr lang="en-US" altLang="ja-JP" sz="1200" kern="100" dirty="0">
              <a:latin typeface="+mn-ea"/>
              <a:cs typeface="Times New Roman" panose="02020603050405020304" pitchFamily="18" charset="0"/>
            </a:endParaRPr>
          </a:p>
          <a:p>
            <a:pPr algn="just">
              <a:lnSpc>
                <a:spcPts val="2000"/>
              </a:lnSpc>
              <a:spcBef>
                <a:spcPts val="240"/>
              </a:spcBef>
            </a:pPr>
            <a:r>
              <a:rPr lang="ja-JP" altLang="en-US" sz="1200" kern="100" dirty="0">
                <a:effectLst/>
                <a:latin typeface="+mn-ea"/>
                <a:cs typeface="Times New Roman" panose="02020603050405020304" pitchFamily="18" charset="0"/>
              </a:rPr>
              <a:t>●</a:t>
            </a:r>
            <a:r>
              <a:rPr lang="en-US" altLang="ja-JP" sz="1200" kern="100" dirty="0" err="1">
                <a:effectLst/>
                <a:latin typeface="+mn-ea"/>
                <a:cs typeface="Times New Roman" panose="02020603050405020304" pitchFamily="18" charset="0"/>
              </a:rPr>
              <a:t>BtoB</a:t>
            </a:r>
            <a:r>
              <a:rPr lang="ja-JP" altLang="en-US" sz="1200" kern="100">
                <a:effectLst/>
                <a:latin typeface="+mn-ea"/>
                <a:cs typeface="Times New Roman" panose="02020603050405020304" pitchFamily="18" charset="0"/>
              </a:rPr>
              <a:t>販路：取引先担当者の「信頼」を勝ち取るための関係構築術</a:t>
            </a:r>
            <a:endParaRPr lang="en-US" altLang="ja-JP" sz="1200" kern="100" dirty="0">
              <a:effectLst/>
              <a:latin typeface="+mn-ea"/>
              <a:cs typeface="Times New Roman" panose="02020603050405020304" pitchFamily="18" charset="0"/>
            </a:endParaRPr>
          </a:p>
          <a:p>
            <a:pPr algn="just">
              <a:lnSpc>
                <a:spcPts val="2000"/>
              </a:lnSpc>
              <a:spcBef>
                <a:spcPts val="240"/>
              </a:spcBef>
            </a:pPr>
            <a:r>
              <a:rPr lang="ja-JP" altLang="en-US" sz="1200" kern="100" dirty="0">
                <a:latin typeface="+mn-ea"/>
                <a:cs typeface="Times New Roman" panose="02020603050405020304" pitchFamily="18" charset="0"/>
              </a:rPr>
              <a:t>●</a:t>
            </a:r>
            <a:r>
              <a:rPr lang="en-US" altLang="ja-JP" sz="1200" kern="100" dirty="0" err="1">
                <a:latin typeface="+mn-ea"/>
                <a:cs typeface="Times New Roman" panose="02020603050405020304" pitchFamily="18" charset="0"/>
              </a:rPr>
              <a:t>BtoC</a:t>
            </a:r>
            <a:r>
              <a:rPr lang="ja-JP" altLang="en-US" sz="1200" kern="100">
                <a:latin typeface="+mn-ea"/>
                <a:cs typeface="Times New Roman" panose="02020603050405020304" pitchFamily="18" charset="0"/>
              </a:rPr>
              <a:t>販路：失敗と成功事例から学ぶ販路開拓戦略</a:t>
            </a:r>
            <a:endParaRPr lang="en-US" altLang="ja-JP" sz="1200" kern="100" dirty="0">
              <a:effectLst/>
              <a:latin typeface="+mn-ea"/>
              <a:cs typeface="Times New Roman" panose="02020603050405020304" pitchFamily="18" charset="0"/>
            </a:endParaRPr>
          </a:p>
          <a:p>
            <a:pPr algn="l">
              <a:lnSpc>
                <a:spcPts val="2000"/>
              </a:lnSpc>
            </a:pPr>
            <a:endParaRPr lang="en-US" altLang="ja-JP" sz="1200" kern="100" dirty="0">
              <a:latin typeface="+mn-ea"/>
              <a:cs typeface="Times New Roman" panose="02020603050405020304" pitchFamily="18" charset="0"/>
            </a:endParaRPr>
          </a:p>
          <a:p>
            <a:pPr algn="l">
              <a:lnSpc>
                <a:spcPts val="2000"/>
              </a:lnSpc>
            </a:pPr>
            <a:endParaRPr lang="ja-JP" altLang="ja-JP" sz="1400" kern="100" dirty="0">
              <a:effectLst/>
              <a:latin typeface="+mn-ea"/>
              <a:cs typeface="Times New Roman" panose="02020603050405020304" pitchFamily="18" charset="0"/>
            </a:endParaRPr>
          </a:p>
        </p:txBody>
      </p:sp>
      <p:sp>
        <p:nvSpPr>
          <p:cNvPr id="14" name="テキスト ボックス 17">
            <a:extLst>
              <a:ext uri="{FF2B5EF4-FFF2-40B4-BE49-F238E27FC236}">
                <a16:creationId xmlns:a16="http://schemas.microsoft.com/office/drawing/2014/main" id="{F4A2BBF8-C522-6C4A-390E-EA7BAAB7B1A1}"/>
              </a:ext>
            </a:extLst>
          </p:cNvPr>
          <p:cNvSpPr txBox="1"/>
          <p:nvPr/>
        </p:nvSpPr>
        <p:spPr>
          <a:xfrm>
            <a:off x="558530" y="8870950"/>
            <a:ext cx="3524250" cy="843940"/>
          </a:xfrm>
          <a:prstGeom prst="rect">
            <a:avLst/>
          </a:prstGeom>
          <a:solidFill>
            <a:schemeClr val="lt1"/>
          </a:solidFill>
          <a:ln w="6350">
            <a:solidFill>
              <a:prstClr val="black"/>
            </a:solidFill>
          </a:ln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just">
              <a:lnSpc>
                <a:spcPts val="1000"/>
              </a:lnSpc>
            </a:pPr>
            <a:r>
              <a:rPr lang="ja-JP" sz="900" kern="100" dirty="0">
                <a:effectLst/>
                <a:latin typeface="Century" panose="020406040505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※ご記入いただいた情報は、東京商工会議所で共有し、本講座を</a:t>
            </a: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indent="114300" algn="just">
              <a:lnSpc>
                <a:spcPts val="1000"/>
              </a:lnSpc>
            </a:pPr>
            <a:r>
              <a:rPr lang="ja-JP" sz="900" kern="100" dirty="0">
                <a:effectLst/>
                <a:latin typeface="Century" panose="020406040505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受講していただくために必要なご連絡・記録に使用すると同時</a:t>
            </a: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indent="114300" algn="just">
              <a:lnSpc>
                <a:spcPts val="1000"/>
              </a:lnSpc>
            </a:pPr>
            <a:r>
              <a:rPr lang="ja-JP" sz="900" kern="100" dirty="0">
                <a:effectLst/>
                <a:latin typeface="Century" panose="020406040505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に、東京商工会議所からの事業のご案内（</a:t>
            </a:r>
            <a:r>
              <a:rPr lang="en-US" sz="900" kern="100" dirty="0">
                <a:effectLst/>
                <a:latin typeface="Century" panose="020406040505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DM</a:t>
            </a:r>
            <a:r>
              <a:rPr lang="ja-JP" sz="900" kern="100" dirty="0">
                <a:effectLst/>
                <a:latin typeface="Century" panose="020406040505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やメールマガジ</a:t>
            </a: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indent="114300" algn="just">
              <a:lnSpc>
                <a:spcPts val="1000"/>
              </a:lnSpc>
            </a:pPr>
            <a:r>
              <a:rPr lang="ja-JP" sz="900" kern="100" dirty="0">
                <a:effectLst/>
                <a:latin typeface="Century" panose="020406040505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ン）等による各種情報提供のために使用する場合があります。</a:t>
            </a: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  <a:p>
            <a:pPr algn="just">
              <a:lnSpc>
                <a:spcPts val="1000"/>
              </a:lnSpc>
            </a:pPr>
            <a:r>
              <a:rPr lang="ja-JP" sz="900" kern="100" dirty="0">
                <a:effectLst/>
                <a:latin typeface="Century" panose="020406040505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※</a:t>
            </a:r>
            <a:r>
              <a:rPr lang="en-US" sz="900" kern="100" dirty="0">
                <a:effectLst/>
                <a:latin typeface="Century" panose="020406040505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FAX</a:t>
            </a:r>
            <a:r>
              <a:rPr lang="ja-JP" altLang="en-US" sz="900" kern="100" dirty="0">
                <a:effectLst/>
                <a:latin typeface="Century" panose="020406040505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・</a:t>
            </a:r>
            <a:r>
              <a:rPr lang="en-US" altLang="ja-JP" sz="900" kern="100" dirty="0">
                <a:effectLst/>
                <a:latin typeface="Century" panose="020406040505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DM</a:t>
            </a:r>
            <a:r>
              <a:rPr lang="ja-JP" sz="900" kern="100" dirty="0">
                <a:effectLst/>
                <a:latin typeface="Century" panose="020406040505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の送信停止をご希望される場合は杉並支部</a:t>
            </a:r>
            <a:r>
              <a:rPr lang="en-US" sz="900" kern="100" dirty="0">
                <a:effectLst/>
                <a:latin typeface="Century" panose="020406040505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TEL</a:t>
            </a:r>
            <a:r>
              <a:rPr lang="ja-JP" sz="900" kern="100" dirty="0">
                <a:effectLst/>
                <a:latin typeface="Century" panose="020406040505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（</a:t>
            </a:r>
            <a:r>
              <a:rPr lang="en-US" sz="900" kern="100" dirty="0">
                <a:effectLst/>
                <a:latin typeface="Century" panose="020406040505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03-3220-</a:t>
            </a:r>
            <a:r>
              <a:rPr lang="en-US" sz="900" kern="100" dirty="0">
                <a:effectLst/>
                <a:latin typeface="メイリオ" panose="020B0604030504040204" pitchFamily="50" charset="-128"/>
                <a:ea typeface="ＭＳ 明朝" panose="02020609040205080304" pitchFamily="17" charset="-128"/>
                <a:cs typeface="Times New Roman" panose="02020603050405020304" pitchFamily="18" charset="0"/>
              </a:rPr>
              <a:t>1211</a:t>
            </a:r>
            <a:r>
              <a:rPr lang="ja-JP" sz="900" kern="100" dirty="0">
                <a:effectLst/>
                <a:latin typeface="Century" panose="02040604050505020304" pitchFamily="18" charset="0"/>
                <a:ea typeface="メイリオ" panose="020B0604030504040204" pitchFamily="50" charset="-128"/>
                <a:cs typeface="Times New Roman" panose="02020603050405020304" pitchFamily="18" charset="0"/>
              </a:rPr>
              <a:t>）までご連絡ください。</a:t>
            </a:r>
            <a:endParaRPr lang="ja-JP" sz="1050" kern="100" dirty="0">
              <a:effectLst/>
              <a:latin typeface="Century" panose="02040604050505020304" pitchFamily="18" charset="0"/>
              <a:ea typeface="ＭＳ 明朝" panose="02020609040205080304" pitchFamily="17" charset="-128"/>
              <a:cs typeface="Times New Roman" panose="02020603050405020304" pitchFamily="18" charset="0"/>
            </a:endParaRPr>
          </a:p>
        </p:txBody>
      </p:sp>
      <p:sp>
        <p:nvSpPr>
          <p:cNvPr id="9" name="正方形/長方形 8">
            <a:extLst>
              <a:ext uri="{FF2B5EF4-FFF2-40B4-BE49-F238E27FC236}">
                <a16:creationId xmlns:a16="http://schemas.microsoft.com/office/drawing/2014/main" id="{3387BC2B-AACE-66ED-F158-EB898DD05BB9}"/>
              </a:ext>
            </a:extLst>
          </p:cNvPr>
          <p:cNvSpPr/>
          <p:nvPr/>
        </p:nvSpPr>
        <p:spPr>
          <a:xfrm>
            <a:off x="4344604" y="8870950"/>
            <a:ext cx="1122746" cy="129326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F525C8BF-655F-DC4C-B1E7-BB5C99C6C8AA}"/>
              </a:ext>
            </a:extLst>
          </p:cNvPr>
          <p:cNvSpPr txBox="1"/>
          <p:nvPr/>
        </p:nvSpPr>
        <p:spPr>
          <a:xfrm>
            <a:off x="1823205" y="630315"/>
            <a:ext cx="4805399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ja-JP" altLang="en-US" sz="1200" dirty="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　　 </a:t>
            </a:r>
            <a:r>
              <a:rPr lang="ja-JP" altLang="en-US" sz="1400" b="1" dirty="0">
                <a:solidFill>
                  <a:schemeClr val="accent1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小さな会社のための</a:t>
            </a:r>
            <a:endParaRPr lang="en-US" altLang="ja-JP" sz="1400" b="1" dirty="0">
              <a:solidFill>
                <a:schemeClr val="accent1"/>
              </a:solidFill>
              <a:effectLst/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  <a:p>
            <a:pPr>
              <a:buNone/>
            </a:pPr>
            <a:endParaRPr lang="ja-JP" altLang="ja-JP" sz="16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sp>
        <p:nvSpPr>
          <p:cNvPr id="4" name="正方形/長方形 3">
            <a:extLst>
              <a:ext uri="{FF2B5EF4-FFF2-40B4-BE49-F238E27FC236}">
                <a16:creationId xmlns:a16="http://schemas.microsoft.com/office/drawing/2014/main" id="{25F9D233-B2DF-32C7-4058-FE45C2D3C0D2}"/>
              </a:ext>
            </a:extLst>
          </p:cNvPr>
          <p:cNvSpPr/>
          <p:nvPr/>
        </p:nvSpPr>
        <p:spPr>
          <a:xfrm>
            <a:off x="1731567" y="870892"/>
            <a:ext cx="425148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ja-JP" altLang="ja-JP" sz="20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〜</a:t>
            </a:r>
            <a:r>
              <a:rPr lang="ja-JP" altLang="ja-JP" sz="20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ＭＳ Ｐゴシック" panose="020B0600070205080204" pitchFamily="50" charset="-128"/>
                <a:ea typeface="Arial" panose="020B0604020202020204" pitchFamily="34" charset="0"/>
                <a:cs typeface="ＭＳ Ｐゴシック" panose="020B0600070205080204" pitchFamily="50" charset="-128"/>
              </a:rPr>
              <a:t> </a:t>
            </a:r>
            <a:r>
              <a:rPr lang="en-US" altLang="ja-JP" sz="2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B to C</a:t>
            </a:r>
            <a:r>
              <a:rPr lang="ja-JP" altLang="en-US" sz="2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、</a:t>
            </a:r>
            <a:r>
              <a:rPr lang="en-US" altLang="ja-JP" sz="2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B to B</a:t>
            </a:r>
            <a:r>
              <a:rPr lang="ja-JP" altLang="en-US" sz="20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 販路開拓実録　</a:t>
            </a:r>
            <a:r>
              <a:rPr lang="ja-JP" altLang="ja-JP" sz="2000" b="1" cap="none" spc="0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〜</a:t>
            </a:r>
            <a:endParaRPr lang="ja-JP" altLang="en-US" sz="2000" b="1" cap="none" spc="0" dirty="0">
              <a:ln w="12700">
                <a:solidFill>
                  <a:schemeClr val="accent1"/>
                </a:solidFill>
                <a:prstDash val="solid"/>
              </a:ln>
              <a:pattFill prst="pct50">
                <a:fgClr>
                  <a:schemeClr val="accent1"/>
                </a:fgClr>
                <a:bgClr>
                  <a:schemeClr val="accent1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accent1"/>
                </a:outerShdw>
              </a:effectLst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59293F2A-7C51-0B90-648D-8B0B012C136D}"/>
              </a:ext>
            </a:extLst>
          </p:cNvPr>
          <p:cNvSpPr txBox="1"/>
          <p:nvPr/>
        </p:nvSpPr>
        <p:spPr>
          <a:xfrm>
            <a:off x="558530" y="1421865"/>
            <a:ext cx="6580140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ja-JP" altLang="en-US" sz="1400" dirty="0">
                <a:solidFill>
                  <a:srgbClr val="000000"/>
                </a:solidFill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　販路開拓において、理論や一般論を知ることは容易ですが、リソースの限られた小さな会社が実際に結果を出すためには、数多くの壁を突破する必要があります。</a:t>
            </a:r>
            <a:endParaRPr lang="en-US" altLang="ja-JP" sz="1400" dirty="0">
              <a:solidFill>
                <a:srgbClr val="000000"/>
              </a:solidFill>
              <a:latin typeface="Arial" panose="020B0604020202020204" pitchFamily="34" charset="0"/>
              <a:ea typeface="ＭＳ Ｐゴシック" panose="020B0600070205080204" pitchFamily="50" charset="-128"/>
              <a:cs typeface="Arial" panose="020B0604020202020204" pitchFamily="34" charset="0"/>
            </a:endParaRPr>
          </a:p>
          <a:p>
            <a:pPr>
              <a:buNone/>
            </a:pPr>
            <a:r>
              <a:rPr lang="ja-JP" alt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　本セミナーでは、講師自ら経験した「販路開拓の実体験」を基に</a:t>
            </a:r>
            <a:r>
              <a:rPr lang="en-US" altLang="ja-JP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BtoC</a:t>
            </a:r>
            <a:r>
              <a:rPr lang="ja-JP" alt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（一般消費者向けビジネス）、</a:t>
            </a:r>
            <a:r>
              <a:rPr lang="en-US" altLang="ja-JP" sz="1400" dirty="0" err="1">
                <a:solidFill>
                  <a:srgbClr val="000000"/>
                </a:solidFill>
                <a:effectLst/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BtoB</a:t>
            </a:r>
            <a:r>
              <a:rPr lang="ja-JP" altLang="en-US" sz="1400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ＭＳ Ｐゴシック" panose="020B0600070205080204" pitchFamily="50" charset="-128"/>
                <a:cs typeface="Arial" panose="020B0604020202020204" pitchFamily="34" charset="0"/>
              </a:rPr>
              <a:t>（企業向けビジネス）双方の販路開拓のプロセスを踏まえて共有します。</a:t>
            </a:r>
            <a:endParaRPr lang="ja-JP" altLang="ja-JP" sz="1400" dirty="0">
              <a:effectLst/>
              <a:latin typeface="ＭＳ Ｐゴシック" panose="020B0600070205080204" pitchFamily="50" charset="-128"/>
              <a:ea typeface="ＭＳ Ｐゴシック" panose="020B0600070205080204" pitchFamily="50" charset="-128"/>
              <a:cs typeface="ＭＳ Ｐゴシック" panose="020B0600070205080204" pitchFamily="50" charset="-128"/>
            </a:endParaRPr>
          </a:p>
        </p:txBody>
      </p:sp>
      <p:pic>
        <p:nvPicPr>
          <p:cNvPr id="20" name="図 19">
            <a:extLst>
              <a:ext uri="{FF2B5EF4-FFF2-40B4-BE49-F238E27FC236}">
                <a16:creationId xmlns:a16="http://schemas.microsoft.com/office/drawing/2014/main" id="{B2DA2FA1-6B99-F299-4ECE-8A4BA03A4C5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0730" y="5581810"/>
            <a:ext cx="1496990" cy="1385146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63A8FEE5-DEBF-5CEC-41DC-5729232F23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856" y="8839726"/>
            <a:ext cx="1295866" cy="1356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968227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デザインの設定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category xmlns="4c5830e1-40c2-4733-a8dc-2f7d29b61ba4">業務マニュアル</category>
    <TaxCatchAll xmlns="da5dd8e4-a303-495f-bab1-f06754141cb1" xsi:nil="true"/>
    <lcf76f155ced4ddcb4097134ff3c332f xmlns="4c5830e1-40c2-4733-a8dc-2f7d29b61ba4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ドキュメント" ma:contentTypeID="0x01010004513DA450D7334EA7CC9E698A1C49B1" ma:contentTypeVersion="14" ma:contentTypeDescription="新しいドキュメントを作成します。" ma:contentTypeScope="" ma:versionID="10d843295033ab7cf634e607556d7649">
  <xsd:schema xmlns:xsd="http://www.w3.org/2001/XMLSchema" xmlns:xs="http://www.w3.org/2001/XMLSchema" xmlns:p="http://schemas.microsoft.com/office/2006/metadata/properties" xmlns:ns2="4c5830e1-40c2-4733-a8dc-2f7d29b61ba4" xmlns:ns3="da5dd8e4-a303-495f-bab1-f06754141cb1" targetNamespace="http://schemas.microsoft.com/office/2006/metadata/properties" ma:root="true" ma:fieldsID="2f76e93c8b5b28a11c3c4402c21d2618" ns2:_="" ns3:_="">
    <xsd:import namespace="4c5830e1-40c2-4733-a8dc-2f7d29b61ba4"/>
    <xsd:import namespace="da5dd8e4-a303-495f-bab1-f06754141cb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category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c5830e1-40c2-4733-a8dc-2f7d29b61ba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category" ma:index="12" ma:displayName="カテゴリー" ma:format="Dropdown" ma:internalName="category">
      <xsd:simpleType>
        <xsd:restriction base="dms:Choice">
          <xsd:enumeration value="ビジョン・中期計画"/>
          <xsd:enumeration value="業務マニュアル"/>
          <xsd:enumeration value="システムマニュアル"/>
          <xsd:enumeration value="補助事業関連規程・マニュアル"/>
          <xsd:enumeration value="申請・届出"/>
          <xsd:enumeration value="規程・ガイドライン"/>
          <xsd:enumeration value="政策関連"/>
          <xsd:enumeration value="会員増強・事業推進"/>
          <xsd:enumeration value="支部関連"/>
          <xsd:enumeration value="人事関連"/>
          <xsd:enumeration value="リンク集"/>
        </xsd:restriction>
      </xsd:simpleType>
    </xsd:element>
    <xsd:element name="MediaServiceAutoTags" ma:index="15" nillable="true" ma:displayName="Tags" ma:internalName="MediaServiceAutoTags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画像タグ" ma:readOnly="false" ma:fieldId="{5cf76f15-5ced-4ddc-b409-7134ff3c332f}" ma:taxonomyMulti="true" ma:sspId="32808e5a-188f-4eb8-8417-52fd66476bf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a5dd8e4-a303-495f-bab1-f06754141cb1" elementFormDefault="qualified">
    <xsd:import namespace="http://schemas.microsoft.com/office/2006/documentManagement/types"/>
    <xsd:import namespace="http://schemas.microsoft.com/office/infopath/2007/PartnerControls"/>
    <xsd:element name="SharedWithUsers" ma:index="13" nillable="true" ma:displayName="共有相手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4" nillable="true" ma:displayName="共有相手の詳細情報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4ef54241-a386-4cba-bdff-1a001ef2ddea}" ma:internalName="TaxCatchAll" ma:showField="CatchAllData" ma:web="da5dd8e4-a303-495f-bab1-f06754141cb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コンテンツ タイプ"/>
        <xsd:element ref="dc:title" minOccurs="0" maxOccurs="1" ma:index="4" ma:displayName="タイトル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1B62015-8D23-4132-95D9-DB1AA27DC48D}">
  <ds:schemaRefs>
    <ds:schemaRef ds:uri="http://purl.org/dc/dcmitype/"/>
    <ds:schemaRef ds:uri="http://purl.org/dc/terms/"/>
    <ds:schemaRef ds:uri="http://purl.org/dc/elements/1.1/"/>
    <ds:schemaRef ds:uri="4c5830e1-40c2-4733-a8dc-2f7d29b61ba4"/>
    <ds:schemaRef ds:uri="http://schemas.microsoft.com/office/2006/documentManagement/types"/>
    <ds:schemaRef ds:uri="http://schemas.microsoft.com/office/infopath/2007/PartnerControls"/>
    <ds:schemaRef ds:uri="http://www.w3.org/XML/1998/namespace"/>
    <ds:schemaRef ds:uri="http://schemas.openxmlformats.org/package/2006/metadata/core-properties"/>
    <ds:schemaRef ds:uri="da5dd8e4-a303-495f-bab1-f06754141cb1"/>
    <ds:schemaRef ds:uri="http://schemas.microsoft.com/office/2006/metadata/properties"/>
  </ds:schemaRefs>
</ds:datastoreItem>
</file>

<file path=customXml/itemProps2.xml><?xml version="1.0" encoding="utf-8"?>
<ds:datastoreItem xmlns:ds="http://schemas.openxmlformats.org/officeDocument/2006/customXml" ds:itemID="{5AB0C827-9458-4231-ACA1-AF25EC87939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c5830e1-40c2-4733-a8dc-2f7d29b61ba4"/>
    <ds:schemaRef ds:uri="da5dd8e4-a303-495f-bab1-f06754141cb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9C802AE-6DF3-4DB0-87A7-099382313A18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1214</TotalTime>
  <Words>482</Words>
  <Application>Microsoft Office PowerPoint</Application>
  <PresentationFormat>ユーザー設定</PresentationFormat>
  <Paragraphs>50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8</vt:i4>
      </vt:variant>
      <vt:variant>
        <vt:lpstr>テーマ</vt:lpstr>
      </vt:variant>
      <vt:variant>
        <vt:i4>3</vt:i4>
      </vt:variant>
      <vt:variant>
        <vt:lpstr>スライド タイトル</vt:lpstr>
      </vt:variant>
      <vt:variant>
        <vt:i4>1</vt:i4>
      </vt:variant>
    </vt:vector>
  </HeadingPairs>
  <TitlesOfParts>
    <vt:vector size="12" baseType="lpstr">
      <vt:lpstr>Meiryo UI</vt:lpstr>
      <vt:lpstr>ＭＳ Ｐゴシック</vt:lpstr>
      <vt:lpstr>メイリオ</vt:lpstr>
      <vt:lpstr>メイリオ</vt:lpstr>
      <vt:lpstr>游ゴシック</vt:lpstr>
      <vt:lpstr>Arial</vt:lpstr>
      <vt:lpstr>Calibri</vt:lpstr>
      <vt:lpstr>Century</vt:lpstr>
      <vt:lpstr>Office テーマ</vt:lpstr>
      <vt:lpstr>デザインの設定</vt:lpstr>
      <vt:lpstr>1_デザインの設定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広報部見える化推進担当</dc:title>
  <dc:creator>土本 亜希子</dc:creator>
  <cp:lastModifiedBy>芳賀 真</cp:lastModifiedBy>
  <cp:revision>129</cp:revision>
  <cp:lastPrinted>2026-05-27T01:23:42Z</cp:lastPrinted>
  <dcterms:created xsi:type="dcterms:W3CDTF">2019-10-15T07:51:28Z</dcterms:created>
  <dcterms:modified xsi:type="dcterms:W3CDTF">2026-05-27T01:25:19Z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0x01010004513DA450D7334EA7CC9E698A1C49B1</vt:lpwstr>
  </property>
</Properties>
</file>